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71" r:id="rId6"/>
    <p:sldId id="274" r:id="rId7"/>
    <p:sldId id="278" r:id="rId8"/>
    <p:sldId id="272" r:id="rId9"/>
    <p:sldId id="276" r:id="rId10"/>
    <p:sldId id="277" r:id="rId11"/>
    <p:sldId id="283" r:id="rId12"/>
    <p:sldId id="261" r:id="rId13"/>
    <p:sldId id="275" r:id="rId14"/>
    <p:sldId id="280" r:id="rId15"/>
    <p:sldId id="281" r:id="rId16"/>
    <p:sldId id="282" r:id="rId17"/>
    <p:sldId id="258" r:id="rId1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Angulo Florez" initials="SAF" lastIdx="2" clrIdx="0">
    <p:extLst>
      <p:ext uri="{19B8F6BF-5375-455C-9EA6-DF929625EA0E}">
        <p15:presenceInfo xmlns:p15="http://schemas.microsoft.com/office/powerpoint/2012/main" userId="7f9f1ae5d5556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03D03-DABF-499C-BE86-1D59B8E0EC90}" type="datetimeFigureOut">
              <a:rPr lang="es-CO" smtClean="0"/>
              <a:t>9/03/2021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70C7-21C7-45C2-8E8E-F45EF9B6CE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3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09/03/2021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7" name="Imagen 6" descr="Un pájar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7E779318-E29D-425F-9162-4224CB78A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4" y="1439482"/>
            <a:ext cx="9144000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D18AE8-1713-4304-8147-518226D4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19" y="586827"/>
            <a:ext cx="1628234" cy="16566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FF3424-4D75-4524-B82F-E09037D1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65" y="2789040"/>
            <a:ext cx="1527012" cy="153351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992542-EC79-4AB9-8DB9-7A60DAAD2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 r="13546"/>
          <a:stretch/>
        </p:blipFill>
        <p:spPr bwMode="auto">
          <a:xfrm>
            <a:off x="708055" y="1143000"/>
            <a:ext cx="4759716" cy="48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3028472" y="392018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7346256" y="2308887"/>
            <a:ext cx="1905174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58 </a:t>
            </a:r>
            <a:r>
              <a:rPr lang="es-CO" b="1" err="1"/>
              <a:t>Crow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112732" y="153677"/>
            <a:ext cx="2191723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49 </a:t>
            </a:r>
            <a:r>
              <a:rPr lang="es-CO" b="1" err="1"/>
              <a:t>Common</a:t>
            </a:r>
            <a:r>
              <a:rPr lang="es-CO" b="1"/>
              <a:t> </a:t>
            </a:r>
            <a:r>
              <a:rPr lang="es-CO" b="1" err="1"/>
              <a:t>Grackle</a:t>
            </a:r>
            <a:endParaRPr lang="es-CO" b="1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E8ADB083-8460-4F64-B05C-B2E98D5EF787}"/>
              </a:ext>
            </a:extLst>
          </p:cNvPr>
          <p:cNvSpPr/>
          <p:nvPr/>
        </p:nvSpPr>
        <p:spPr>
          <a:xfrm>
            <a:off x="4907607" y="3889035"/>
            <a:ext cx="503827" cy="565934"/>
          </a:xfrm>
          <a:prstGeom prst="flowChartConnector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A7F863-B106-48B1-BE4C-21247853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906" y="4813037"/>
            <a:ext cx="1387571" cy="1574043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15E1775-E948-413C-89EF-89C9DDC08B00}"/>
              </a:ext>
            </a:extLst>
          </p:cNvPr>
          <p:cNvSpPr/>
          <p:nvPr/>
        </p:nvSpPr>
        <p:spPr>
          <a:xfrm>
            <a:off x="7463219" y="4441773"/>
            <a:ext cx="1905174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231 </a:t>
            </a:r>
            <a:r>
              <a:rPr lang="es-CO" b="1"/>
              <a:t>White </a:t>
            </a:r>
            <a:r>
              <a:rPr lang="es-CO" b="1" err="1"/>
              <a:t>Necked</a:t>
            </a:r>
            <a:r>
              <a:rPr lang="es-CO" b="1"/>
              <a:t> Raven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641D4F7-B7B1-4603-A73E-15C32C5A4B45}"/>
              </a:ext>
            </a:extLst>
          </p:cNvPr>
          <p:cNvCxnSpPr>
            <a:cxnSpLocks/>
          </p:cNvCxnSpPr>
          <p:nvPr/>
        </p:nvCxnSpPr>
        <p:spPr>
          <a:xfrm flipV="1">
            <a:off x="3414715" y="1723618"/>
            <a:ext cx="3949900" cy="2276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33A3232-CA1D-4C2F-9872-919E91869DF4}"/>
              </a:ext>
            </a:extLst>
          </p:cNvPr>
          <p:cNvCxnSpPr>
            <a:cxnSpLocks/>
          </p:cNvCxnSpPr>
          <p:nvPr/>
        </p:nvCxnSpPr>
        <p:spPr>
          <a:xfrm flipV="1">
            <a:off x="3512322" y="3077812"/>
            <a:ext cx="3950897" cy="1055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678D289-CA4F-4988-9809-638532534822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5337650" y="3737352"/>
            <a:ext cx="2125569" cy="2345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AB184C2-97D8-4109-820E-EB928F99AC7E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337650" y="4372090"/>
            <a:ext cx="2125569" cy="11152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18" y="209805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 dirty="0"/>
              <a:t>Matriz de Confusión 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9517144" y="139620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110</a:t>
            </a:r>
            <a:endParaRPr lang="es-CO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86727E3-FB2B-4BE1-8F58-AB0B3CDE48A1}"/>
              </a:ext>
            </a:extLst>
          </p:cNvPr>
          <p:cNvSpPr/>
          <p:nvPr/>
        </p:nvSpPr>
        <p:spPr>
          <a:xfrm>
            <a:off x="0" y="5866228"/>
            <a:ext cx="4403188" cy="991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C1E7D98-5F44-4336-BB33-54FB7F8FEAF0}"/>
              </a:ext>
            </a:extLst>
          </p:cNvPr>
          <p:cNvSpPr/>
          <p:nvPr/>
        </p:nvSpPr>
        <p:spPr>
          <a:xfrm>
            <a:off x="260214" y="309489"/>
            <a:ext cx="527577" cy="15755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9350CFF-8FD3-4C05-B7AC-407A2BB41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178" r="11999" b="8282"/>
          <a:stretch/>
        </p:blipFill>
        <p:spPr bwMode="auto">
          <a:xfrm>
            <a:off x="169071" y="708892"/>
            <a:ext cx="5962648" cy="596813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8B293314-096C-4708-9141-88E584B9B622}"/>
              </a:ext>
            </a:extLst>
          </p:cNvPr>
          <p:cNvSpPr/>
          <p:nvPr/>
        </p:nvSpPr>
        <p:spPr>
          <a:xfrm>
            <a:off x="2233613" y="4205287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AEFBE10-973F-4965-9429-FAFDF459E5AC}"/>
              </a:ext>
            </a:extLst>
          </p:cNvPr>
          <p:cNvSpPr/>
          <p:nvPr/>
        </p:nvSpPr>
        <p:spPr>
          <a:xfrm>
            <a:off x="1425307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7A8C5F1D-0A9C-407C-BE75-5E528752EDE4}"/>
              </a:ext>
            </a:extLst>
          </p:cNvPr>
          <p:cNvSpPr/>
          <p:nvPr/>
        </p:nvSpPr>
        <p:spPr>
          <a:xfrm>
            <a:off x="5551058" y="1626640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0A0E55BB-F979-46E4-A4B7-96F08D96A074}"/>
              </a:ext>
            </a:extLst>
          </p:cNvPr>
          <p:cNvSpPr/>
          <p:nvPr/>
        </p:nvSpPr>
        <p:spPr>
          <a:xfrm>
            <a:off x="5893958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93050CB-52F8-4DB7-90C2-AF6B291E811A}"/>
              </a:ext>
            </a:extLst>
          </p:cNvPr>
          <p:cNvSpPr/>
          <p:nvPr/>
        </p:nvSpPr>
        <p:spPr>
          <a:xfrm>
            <a:off x="2936081" y="4744287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8665C6A-1768-414D-A1B8-058ECF786C33}"/>
              </a:ext>
            </a:extLst>
          </p:cNvPr>
          <p:cNvSpPr/>
          <p:nvPr/>
        </p:nvSpPr>
        <p:spPr>
          <a:xfrm>
            <a:off x="1628774" y="1335320"/>
            <a:ext cx="82551" cy="60887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A5855DB-2FAA-41F1-8689-3CA3E65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38" y="3718831"/>
            <a:ext cx="2724150" cy="1352506"/>
          </a:xfrm>
          <a:prstGeom prst="rect">
            <a:avLst/>
          </a:prstGeom>
        </p:spPr>
      </p:pic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FF34507B-2944-46E6-BCCA-7CEA802D5B5B}"/>
              </a:ext>
            </a:extLst>
          </p:cNvPr>
          <p:cNvSpPr/>
          <p:nvPr/>
        </p:nvSpPr>
        <p:spPr>
          <a:xfrm>
            <a:off x="5907181" y="1364969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27B1CDF4-9219-42AE-8D36-43ACCB1A24AF}"/>
              </a:ext>
            </a:extLst>
          </p:cNvPr>
          <p:cNvSpPr/>
          <p:nvPr/>
        </p:nvSpPr>
        <p:spPr>
          <a:xfrm>
            <a:off x="2245190" y="4651875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07611-8B18-4C7F-A3FB-8CCDE995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719931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443883E-151B-4C77-B3AF-FCF69333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2190592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4F45787E-A470-465F-A230-C71B645F3FDE}"/>
              </a:ext>
            </a:extLst>
          </p:cNvPr>
          <p:cNvSpPr/>
          <p:nvPr/>
        </p:nvSpPr>
        <p:spPr>
          <a:xfrm>
            <a:off x="9517143" y="94285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165</a:t>
            </a:r>
            <a:endParaRPr lang="es-CO" b="1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6F646AC0-6471-476F-B592-B6209BE8B23D}"/>
              </a:ext>
            </a:extLst>
          </p:cNvPr>
          <p:cNvSpPr/>
          <p:nvPr/>
        </p:nvSpPr>
        <p:spPr>
          <a:xfrm>
            <a:off x="9506030" y="4403513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57</a:t>
            </a:r>
            <a:endParaRPr lang="es-CO" b="1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CCC1C97C-8B61-44C5-B0EF-42938EE5A6E6}"/>
              </a:ext>
            </a:extLst>
          </p:cNvPr>
          <p:cNvSpPr/>
          <p:nvPr/>
        </p:nvSpPr>
        <p:spPr>
          <a:xfrm>
            <a:off x="9506029" y="3950158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26</a:t>
            </a:r>
            <a:endParaRPr lang="es-CO" b="1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D349084-7CD3-420A-8257-A1F15E1CE1C9}"/>
              </a:ext>
            </a:extLst>
          </p:cNvPr>
          <p:cNvSpPr/>
          <p:nvPr/>
        </p:nvSpPr>
        <p:spPr>
          <a:xfrm>
            <a:off x="9517144" y="2897912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778B5A4-B85D-49AA-A8DA-54EC9772DFFF}"/>
              </a:ext>
            </a:extLst>
          </p:cNvPr>
          <p:cNvSpPr/>
          <p:nvPr/>
        </p:nvSpPr>
        <p:spPr>
          <a:xfrm>
            <a:off x="9517143" y="2444557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161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4FC4751-BF66-4602-9452-EAC5B70C78C9}"/>
              </a:ext>
            </a:extLst>
          </p:cNvPr>
          <p:cNvSpPr/>
          <p:nvPr/>
        </p:nvSpPr>
        <p:spPr>
          <a:xfrm>
            <a:off x="9639300" y="5664200"/>
            <a:ext cx="2383629" cy="1012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EB57F0E9-8584-4113-9B51-1DE511789D2D}"/>
              </a:ext>
            </a:extLst>
          </p:cNvPr>
          <p:cNvSpPr/>
          <p:nvPr/>
        </p:nvSpPr>
        <p:spPr>
          <a:xfrm>
            <a:off x="9517143" y="601072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F474418-1881-4D30-9089-503AD8ED61C5}"/>
              </a:ext>
            </a:extLst>
          </p:cNvPr>
          <p:cNvSpPr/>
          <p:nvPr/>
        </p:nvSpPr>
        <p:spPr>
          <a:xfrm>
            <a:off x="9517142" y="555737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27</a:t>
            </a:r>
            <a:endParaRPr lang="es-CO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E05CC0-AF83-407E-B437-0304C6ED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5215835"/>
            <a:ext cx="2724063" cy="13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5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DAD0F-5825-4BAA-87C6-DC53404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ResNet</a:t>
            </a:r>
            <a:r>
              <a:rPr lang="es-CO"/>
              <a:t> 50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4CF180-8E8D-4B3A-B5BE-F2DB8A9A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1690688"/>
            <a:ext cx="7005637" cy="36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3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EB0A-D3E9-4CB5-8C68-6878D22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88C8B-8A35-47FB-9B47-39B5610D1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MobileNet</a:t>
            </a:r>
            <a:r>
              <a:rPr lang="es-ES" dirty="0"/>
              <a:t> presenta un aprendizaje mucho mas rápido a diferencia de </a:t>
            </a:r>
            <a:r>
              <a:rPr lang="es-ES" dirty="0" err="1"/>
              <a:t>ResNet</a:t>
            </a:r>
            <a:r>
              <a:rPr lang="es-ES" dirty="0"/>
              <a:t> por lo que se obtuvo resultados mas óptimos con la </a:t>
            </a:r>
            <a:r>
              <a:rPr lang="es-ES" dirty="0" err="1"/>
              <a:t>MobileNet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164EE-89A9-4622-B426-8B742A10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11203"/>
            <a:ext cx="3771593" cy="211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95A77A-7C7F-44A3-A9C3-6E3BBB41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94" y="3611203"/>
            <a:ext cx="3723059" cy="21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D8D1-727A-4D8D-A127-D7215C6C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33E825-5706-4AC7-ACE1-0136D2B0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6049"/>
          </a:xfrm>
        </p:spPr>
        <p:txBody>
          <a:bodyPr/>
          <a:lstStyle/>
          <a:p>
            <a:r>
              <a:rPr lang="es-CO" dirty="0"/>
              <a:t>La red predijo correctamente varias clases de aves, esto se aprecia en la matriz de confusión de las 239 clases, teniendo algunos fallos en aves que compartían rasgos físicos.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BCBB55-10F0-4400-A8AC-DFFB1350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65" y="3429000"/>
            <a:ext cx="2132431" cy="2033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9DAE3-13CA-4CD2-A223-386281B2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07" y="3456511"/>
            <a:ext cx="1936890" cy="2006065"/>
          </a:xfrm>
          <a:prstGeom prst="rect">
            <a:avLst/>
          </a:prstGeom>
        </p:spPr>
      </p:pic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7198CFC-D2EF-49B7-9653-B6CD45FC5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77324"/>
              </p:ext>
            </p:extLst>
          </p:nvPr>
        </p:nvGraphicFramePr>
        <p:xfrm>
          <a:off x="838200" y="3768555"/>
          <a:ext cx="4913168" cy="169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926">
                  <a:extLst>
                    <a:ext uri="{9D8B030D-6E8A-4147-A177-3AD203B41FA5}">
                      <a16:colId xmlns:a16="http://schemas.microsoft.com/office/drawing/2014/main" val="3865969668"/>
                    </a:ext>
                  </a:extLst>
                </a:gridCol>
                <a:gridCol w="2830242">
                  <a:extLst>
                    <a:ext uri="{9D8B030D-6E8A-4147-A177-3AD203B41FA5}">
                      <a16:colId xmlns:a16="http://schemas.microsoft.com/office/drawing/2014/main" val="3932055200"/>
                    </a:ext>
                  </a:extLst>
                </a:gridCol>
              </a:tblGrid>
              <a:tr h="934970"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03804"/>
                  </a:ext>
                </a:extLst>
              </a:tr>
              <a:tr h="759051"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0.8682</a:t>
                      </a:r>
                      <a:endParaRPr lang="es-C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0.8066</a:t>
                      </a:r>
                      <a:endParaRPr lang="es-CO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4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19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83567-ADBA-4E3B-9D86-F42895E3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-21048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743E07-51DF-43A4-AF37-9B94585EE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2127358" y="3221330"/>
            <a:ext cx="2746128" cy="28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9E157-8C4B-4065-B480-517269C0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83" y="3135781"/>
            <a:ext cx="2845430" cy="3011586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4CC5792-9ACA-42BC-9C53-14E09B4A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304515"/>
            <a:ext cx="10515600" cy="1296049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Al entrenar la red, hubo buenos resultados de </a:t>
            </a:r>
            <a:r>
              <a:rPr lang="es-ES" dirty="0" err="1"/>
              <a:t>accuracy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 Sin embargo,  en los últimos se quedó en alrededor de un 80% el </a:t>
            </a:r>
            <a:r>
              <a:rPr lang="es-ES" dirty="0" err="1"/>
              <a:t>validation</a:t>
            </a:r>
            <a:r>
              <a:rPr lang="es-ES" dirty="0"/>
              <a:t>, esto pudo ser ya que la </a:t>
            </a:r>
            <a:r>
              <a:rPr lang="es-ES" dirty="0" err="1"/>
              <a:t>MobileNet</a:t>
            </a:r>
            <a:r>
              <a:rPr lang="es-ES" dirty="0"/>
              <a:t> posee una activación relu6 que termina siendo constante con el paso del tiempo.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E6E052-BE3A-44EA-827A-C3CFA6D424E4}"/>
              </a:ext>
            </a:extLst>
          </p:cNvPr>
          <p:cNvSpPr/>
          <p:nvPr/>
        </p:nvSpPr>
        <p:spPr>
          <a:xfrm>
            <a:off x="5159842" y="4200425"/>
            <a:ext cx="12192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916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600F3-0D43-41E1-ACFF-795453D2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40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E3144-80D0-4272-821B-C4C09EF5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770704" cy="4351338"/>
          </a:xfrm>
        </p:spPr>
        <p:txBody>
          <a:bodyPr/>
          <a:lstStyle/>
          <a:p>
            <a:r>
              <a:rPr lang="es-CO" sz="2400" dirty="0"/>
              <a:t>El tratamiento manejado al </a:t>
            </a:r>
            <a:r>
              <a:rPr lang="es-CO" sz="2400" dirty="0" err="1"/>
              <a:t>dataset</a:t>
            </a:r>
            <a:r>
              <a:rPr lang="es-CO" sz="2400" dirty="0"/>
              <a:t> permitió mejorar los resultados iniciales, pasando de </a:t>
            </a:r>
            <a:r>
              <a:rPr lang="es-CO" sz="2400" dirty="0" err="1"/>
              <a:t>accuracy</a:t>
            </a:r>
            <a:r>
              <a:rPr lang="es-CO" sz="2400" dirty="0"/>
              <a:t> de 0 a 70-80%, se trabajó en primera instancia con una menor cantidad de clases para observar el comportamiento, y se hizo tratamiento como zoom a las imágenes debido a que en estas el fondo ocupaba la mayor parte del espacio.</a:t>
            </a:r>
          </a:p>
          <a:p>
            <a:endParaRPr lang="es-CO" dirty="0"/>
          </a:p>
        </p:txBody>
      </p:sp>
      <p:pic>
        <p:nvPicPr>
          <p:cNvPr id="2050" name="Picture 2" descr="Cómo hacer Zoom PDF en Kindle? – Multilizer Translation Blog">
            <a:extLst>
              <a:ext uri="{FF2B5EF4-FFF2-40B4-BE49-F238E27FC236}">
                <a16:creationId xmlns:a16="http://schemas.microsoft.com/office/drawing/2014/main" id="{82335237-1005-457C-9377-8C9005CE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87" y="35821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vidir • Definición y Qué es 2020">
            <a:extLst>
              <a:ext uri="{FF2B5EF4-FFF2-40B4-BE49-F238E27FC236}">
                <a16:creationId xmlns:a16="http://schemas.microsoft.com/office/drawing/2014/main" id="{179345F3-BC72-450A-AC00-D6021802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68" y="3582194"/>
            <a:ext cx="3418232" cy="20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38A2F40-0DF2-49BF-9122-B5FD542576E7}"/>
              </a:ext>
            </a:extLst>
          </p:cNvPr>
          <p:cNvSpPr txBox="1"/>
          <p:nvPr/>
        </p:nvSpPr>
        <p:spPr>
          <a:xfrm>
            <a:off x="811762" y="616634"/>
            <a:ext cx="980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Motivación y propósito</a:t>
            </a:r>
            <a:endParaRPr lang="es-CO" sz="3600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BC6B43-6849-4717-A930-45A09DDF8E43}"/>
              </a:ext>
            </a:extLst>
          </p:cNvPr>
          <p:cNvSpPr txBox="1"/>
          <p:nvPr/>
        </p:nvSpPr>
        <p:spPr>
          <a:xfrm>
            <a:off x="6429437" y="1405154"/>
            <a:ext cx="41916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Colombia es uno de los países con las mayor diversidad de fauna en todo el mundo, debido a sus amplios ecosistemas. Entre esta, vale la pena destacar las aves, donde más de 114 millones habitan en nuestro territorio.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algunos es complicado diferenciar en alguna especie de un ave en especifico como por ejemplo las distintas especies de águilas que pueden existir.</a:t>
            </a:r>
          </a:p>
        </p:txBody>
      </p:sp>
      <p:pic>
        <p:nvPicPr>
          <p:cNvPr id="2" name="Picture 2" descr="Resultado de imagen para canary">
            <a:extLst>
              <a:ext uri="{FF2B5EF4-FFF2-40B4-BE49-F238E27FC236}">
                <a16:creationId xmlns:a16="http://schemas.microsoft.com/office/drawing/2014/main" id="{76527F1C-C64E-4D23-8459-FC48EA02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86" y="1355458"/>
            <a:ext cx="3721114" cy="24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7EEF6E-EEE1-4D95-A41E-40A4CAC34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1419225" y="3590547"/>
            <a:ext cx="4676775" cy="23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620070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Acerca de los datos que se usarán</a:t>
            </a:r>
          </a:p>
        </p:txBody>
      </p:sp>
      <p:pic>
        <p:nvPicPr>
          <p:cNvPr id="2050" name="Picture 2" descr="Resultado de imagen de 250 bird species dataset">
            <a:extLst>
              <a:ext uri="{FF2B5EF4-FFF2-40B4-BE49-F238E27FC236}">
                <a16:creationId xmlns:a16="http://schemas.microsoft.com/office/drawing/2014/main" id="{93EAE77B-2771-4839-A28B-F30FEC918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3514" y="1403252"/>
            <a:ext cx="4051495" cy="4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54AF10-D534-4CCB-A3E7-46B64D636571}"/>
              </a:ext>
            </a:extLst>
          </p:cNvPr>
          <p:cNvSpPr txBox="1"/>
          <p:nvPr/>
        </p:nvSpPr>
        <p:spPr>
          <a:xfrm>
            <a:off x="5528603" y="2136337"/>
            <a:ext cx="481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36068 imágenes de 239 especies de aves diferentes.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Cada imagen tiene un tamaño de </a:t>
            </a:r>
            <a:r>
              <a:rPr lang="es-CO" i="1" dirty="0"/>
              <a:t>224x224</a:t>
            </a:r>
            <a:r>
              <a:rPr lang="es-CO" dirty="0"/>
              <a:t> pixeles.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cada especie de ave, hay más de 100 imágenes.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047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A5EB2-7B6A-484B-915D-1C7C7C49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3" y="-211344"/>
            <a:ext cx="10515600" cy="1325563"/>
          </a:xfrm>
        </p:spPr>
        <p:txBody>
          <a:bodyPr/>
          <a:lstStyle/>
          <a:p>
            <a:r>
              <a:rPr lang="es-CO"/>
              <a:t>Partición de datos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21C7CC-6559-4455-A126-F6B261BE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9" y="557138"/>
            <a:ext cx="54102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44131F-DFDF-47ED-B404-8EC8390C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65" y="2552368"/>
            <a:ext cx="5154190" cy="294198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EDE6EAB-AB3E-42B0-8437-1D1CAD61633A}"/>
              </a:ext>
            </a:extLst>
          </p:cNvPr>
          <p:cNvSpPr/>
          <p:nvPr/>
        </p:nvSpPr>
        <p:spPr>
          <a:xfrm>
            <a:off x="890938" y="1263355"/>
            <a:ext cx="1685028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80%</a:t>
            </a:r>
          </a:p>
          <a:p>
            <a:pPr algn="ctr"/>
            <a:r>
              <a:rPr lang="es-CO" dirty="0"/>
              <a:t>Train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305D6A4-B9AF-4291-B87F-F23FC74BE9E2}"/>
              </a:ext>
            </a:extLst>
          </p:cNvPr>
          <p:cNvSpPr/>
          <p:nvPr/>
        </p:nvSpPr>
        <p:spPr>
          <a:xfrm>
            <a:off x="2896850" y="1263355"/>
            <a:ext cx="1576676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20%</a:t>
            </a:r>
          </a:p>
          <a:p>
            <a:pPr algn="ctr"/>
            <a:r>
              <a:rPr lang="es-CO" dirty="0" err="1"/>
              <a:t>Validation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229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7E49B938-41DC-4F4A-A625-DC1E0086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 err="1"/>
              <a:t>MobileNet</a:t>
            </a:r>
            <a:r>
              <a:rPr lang="es-CO"/>
              <a:t> V2</a:t>
            </a:r>
          </a:p>
        </p:txBody>
      </p:sp>
      <p:pic>
        <p:nvPicPr>
          <p:cNvPr id="1030" name="Picture 6" descr="The ReLU6 activation function">
            <a:extLst>
              <a:ext uri="{FF2B5EF4-FFF2-40B4-BE49-F238E27FC236}">
                <a16:creationId xmlns:a16="http://schemas.microsoft.com/office/drawing/2014/main" id="{9C51DAD8-E535-420D-8B8F-3A591284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07" y="4223346"/>
            <a:ext cx="4279571" cy="16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1919A0-CA8D-43FD-87F9-D00F2934ECD0}"/>
              </a:ext>
            </a:extLst>
          </p:cNvPr>
          <p:cNvSpPr txBox="1"/>
          <p:nvPr/>
        </p:nvSpPr>
        <p:spPr>
          <a:xfrm>
            <a:off x="6449849" y="4282530"/>
            <a:ext cx="184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ReLU6</a:t>
            </a:r>
          </a:p>
        </p:txBody>
      </p:sp>
      <p:pic>
        <p:nvPicPr>
          <p:cNvPr id="8" name="Picture 6" descr="Resultado de imagen de relu activation">
            <a:extLst>
              <a:ext uri="{FF2B5EF4-FFF2-40B4-BE49-F238E27FC236}">
                <a16:creationId xmlns:a16="http://schemas.microsoft.com/office/drawing/2014/main" id="{9C451D5C-FBD4-4976-8225-9030E46D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5" y="4118275"/>
            <a:ext cx="3617999" cy="16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B98551-66D5-42E9-A814-22B493A2592C}"/>
              </a:ext>
            </a:extLst>
          </p:cNvPr>
          <p:cNvSpPr txBox="1"/>
          <p:nvPr/>
        </p:nvSpPr>
        <p:spPr>
          <a:xfrm>
            <a:off x="1272939" y="4474379"/>
            <a:ext cx="1013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/>
              <a:t>ReLU</a:t>
            </a:r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61FD89C-B4C1-4101-B9D1-1E260071C5DD}"/>
              </a:ext>
            </a:extLst>
          </p:cNvPr>
          <p:cNvSpPr/>
          <p:nvPr/>
        </p:nvSpPr>
        <p:spPr>
          <a:xfrm>
            <a:off x="5140369" y="4858632"/>
            <a:ext cx="84837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4801D1-CC05-4CA9-BA16-768CD7DA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04" y="1550729"/>
            <a:ext cx="8296275" cy="19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6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8AC7D-6F58-4786-BEFB-53D49CF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21D28-3446-47B6-A857-40DA3769D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7493000" y="1953773"/>
            <a:ext cx="3111500" cy="321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CE66A3-7C4B-4F5F-8868-BC22AE4B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3541"/>
            <a:ext cx="5559672" cy="35265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344A8-CEED-4299-97D8-0C2B94A99217}"/>
              </a:ext>
            </a:extLst>
          </p:cNvPr>
          <p:cNvSpPr txBox="1"/>
          <p:nvPr/>
        </p:nvSpPr>
        <p:spPr>
          <a:xfrm>
            <a:off x="7632700" y="5172188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Primeras capas, la red presenta un buen comportamiento.</a:t>
            </a:r>
          </a:p>
        </p:txBody>
      </p:sp>
    </p:spTree>
    <p:extLst>
      <p:ext uri="{BB962C8B-B14F-4D97-AF65-F5344CB8AC3E}">
        <p14:creationId xmlns:p14="http://schemas.microsoft.com/office/powerpoint/2010/main" val="344803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7A166A-D715-49EE-993C-CE1C9116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197" y="1451252"/>
            <a:ext cx="2890838" cy="30115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21C3DA-949E-4E31-B6A6-45696CB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19" y="1451252"/>
            <a:ext cx="2845430" cy="301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DB83AD6-C347-4C35-8CE0-2C85B0C1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24692B-E18F-4B40-B17B-77AD4A2DE2E3}"/>
              </a:ext>
            </a:extLst>
          </p:cNvPr>
          <p:cNvSpPr txBox="1"/>
          <p:nvPr/>
        </p:nvSpPr>
        <p:spPr>
          <a:xfrm>
            <a:off x="4366100" y="4618293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entrenamiento empieza a alejarse de la validación.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491D5F-F258-4A4C-A351-FFFC3D3EDE8D}"/>
              </a:ext>
            </a:extLst>
          </p:cNvPr>
          <p:cNvSpPr txBox="1"/>
          <p:nvPr/>
        </p:nvSpPr>
        <p:spPr>
          <a:xfrm>
            <a:off x="7825901" y="4587755"/>
            <a:ext cx="262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empieza a ser incapaz de aprender más.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5CAAE6-99AE-421B-919A-8C892D775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6" y="1565927"/>
            <a:ext cx="2896856" cy="291754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04DD0F-959A-4D98-91B5-B9C3B911F0FB}"/>
              </a:ext>
            </a:extLst>
          </p:cNvPr>
          <p:cNvSpPr txBox="1"/>
          <p:nvPr/>
        </p:nvSpPr>
        <p:spPr>
          <a:xfrm>
            <a:off x="906299" y="4618292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sigue aprendiendo, aunque a menor ritmo.</a:t>
            </a:r>
          </a:p>
        </p:txBody>
      </p:sp>
    </p:spTree>
    <p:extLst>
      <p:ext uri="{BB962C8B-B14F-4D97-AF65-F5344CB8AC3E}">
        <p14:creationId xmlns:p14="http://schemas.microsoft.com/office/powerpoint/2010/main" val="398115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E951A5-41BC-40B3-A88D-A1D4F3444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733388" y="1160584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66058" y="484196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861659" y="2813538"/>
            <a:ext cx="1719534" cy="2028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DF2FF087-E68D-409E-8338-D9101DB8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1" y="4045900"/>
            <a:ext cx="2132431" cy="20335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0DAEEA5-7AB7-405A-9266-FB8AC67B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1" y="1482450"/>
            <a:ext cx="1936890" cy="200606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8158" y="3860883"/>
            <a:ext cx="1826081" cy="4279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82 </a:t>
            </a:r>
            <a:r>
              <a:rPr lang="es-CO" b="1" err="1"/>
              <a:t>Gilded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6827349" y="1290390"/>
            <a:ext cx="2048634" cy="46209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143 </a:t>
            </a:r>
            <a:r>
              <a:rPr lang="es-CO" b="1" err="1"/>
              <a:t>Northern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969885" y="5105514"/>
            <a:ext cx="1728468" cy="19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5488849-0C4F-4A8F-BB65-A9DA2505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43" y="1509039"/>
            <a:ext cx="2040285" cy="21906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5CD4E5-E91D-461E-86B2-E4B148CE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93" y="4203150"/>
            <a:ext cx="2068535" cy="21704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B6BEA5-E007-4BD5-BAD0-0B7CE3BD5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668075" y="1197501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54222" y="3915544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902177" y="3038113"/>
            <a:ext cx="1733098" cy="968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0968" y="1152032"/>
            <a:ext cx="2316368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38 </a:t>
            </a:r>
            <a:r>
              <a:rPr lang="es-CO" b="1"/>
              <a:t>Cape May </a:t>
            </a:r>
            <a:r>
              <a:rPr lang="es-CO" b="1" err="1"/>
              <a:t>Warbler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031183" y="3889035"/>
            <a:ext cx="2448275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217 </a:t>
            </a:r>
            <a:r>
              <a:rPr lang="es-CO" b="1" err="1"/>
              <a:t>Townsends</a:t>
            </a:r>
            <a:r>
              <a:rPr lang="es-CO" b="1"/>
              <a:t> </a:t>
            </a:r>
            <a:r>
              <a:rPr lang="es-CO" b="1" err="1"/>
              <a:t>Warbler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958049" y="4198511"/>
            <a:ext cx="1897995" cy="685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7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399</Words>
  <Application>Microsoft Office PowerPoint</Application>
  <PresentationFormat>Panorámica</PresentationFormat>
  <Paragraphs>64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Acerca de los datos que se usarán</vt:lpstr>
      <vt:lpstr>Partición de datos</vt:lpstr>
      <vt:lpstr>MobileNet V2</vt:lpstr>
      <vt:lpstr>Accuracy</vt:lpstr>
      <vt:lpstr>Accuracy</vt:lpstr>
      <vt:lpstr>Matriz de Confusión </vt:lpstr>
      <vt:lpstr>Matriz de Confusión </vt:lpstr>
      <vt:lpstr>Matriz de Confusión </vt:lpstr>
      <vt:lpstr>Matriz de Confusión </vt:lpstr>
      <vt:lpstr>ResNet 50</vt:lpstr>
      <vt:lpstr>Conclusiones</vt:lpstr>
      <vt:lpstr>Conclusiones</vt:lpstr>
      <vt:lpstr>Conclusiones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Santiago Angulo Florez</cp:lastModifiedBy>
  <cp:revision>4</cp:revision>
  <dcterms:created xsi:type="dcterms:W3CDTF">2019-03-06T15:22:16Z</dcterms:created>
  <dcterms:modified xsi:type="dcterms:W3CDTF">2021-03-10T05:34:58Z</dcterms:modified>
</cp:coreProperties>
</file>